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3" r:id="rId5"/>
    <p:sldId id="266" r:id="rId6"/>
    <p:sldId id="267" r:id="rId7"/>
    <p:sldId id="269" r:id="rId8"/>
    <p:sldId id="273" r:id="rId9"/>
    <p:sldId id="274" r:id="rId10"/>
    <p:sldId id="271" r:id="rId11"/>
    <p:sldId id="270" r:id="rId12"/>
    <p:sldId id="272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46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3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5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8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5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2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04E6-196F-074D-AB7E-08D53A88B713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4007-4FE0-F94F-8253-633126FEA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baranowski@archstl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0100_LOAVESFISHES_PPT_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713653" y="2091638"/>
            <a:ext cx="57166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Dave </a:t>
            </a:r>
            <a:r>
              <a:rPr lang="en-US" dirty="0" smtClean="0"/>
              <a:t>Baranowski</a:t>
            </a:r>
            <a:r>
              <a:rPr lang="en-US" dirty="0"/>
              <a:t> </a:t>
            </a:r>
          </a:p>
          <a:p>
            <a:pPr lvl="0" algn="ctr"/>
            <a:r>
              <a:rPr lang="en-US" dirty="0"/>
              <a:t>Director of Stewardship Education, Archdiocese of St. </a:t>
            </a:r>
            <a:r>
              <a:rPr lang="en-US" dirty="0" smtClean="0"/>
              <a:t>Louis</a:t>
            </a:r>
          </a:p>
          <a:p>
            <a:pPr lvl="0" algn="ctr"/>
            <a:endParaRPr lang="en-US" sz="1000" dirty="0" smtClean="0"/>
          </a:p>
          <a:p>
            <a:pPr lvl="0" algn="ctr"/>
            <a:r>
              <a:rPr lang="en-US" b="1" u="sng" dirty="0" smtClean="0"/>
              <a:t>Contact Information</a:t>
            </a:r>
            <a:endParaRPr lang="en-US" b="1" u="sng" dirty="0"/>
          </a:p>
          <a:p>
            <a:pPr marL="1427163" lvl="0"/>
            <a:r>
              <a:rPr lang="en-US" b="1" dirty="0"/>
              <a:t>Email: </a:t>
            </a:r>
            <a:r>
              <a:rPr lang="en-US" u="sng" dirty="0">
                <a:hlinkClick r:id="rId3"/>
              </a:rPr>
              <a:t>davidbaranowski@archstl.org</a:t>
            </a:r>
            <a:endParaRPr lang="en-US" dirty="0"/>
          </a:p>
          <a:p>
            <a:pPr marL="1427163" lvl="0"/>
            <a:r>
              <a:rPr lang="en-US" b="1" dirty="0"/>
              <a:t>Phone: </a:t>
            </a:r>
            <a:r>
              <a:rPr lang="en-US" dirty="0"/>
              <a:t>314-792-7215</a:t>
            </a:r>
          </a:p>
          <a:p>
            <a:pPr marL="1427163" lvl="0"/>
            <a:r>
              <a:rPr lang="en-US" b="1" dirty="0"/>
              <a:t>Twitter: </a:t>
            </a:r>
            <a:r>
              <a:rPr lang="en-US" dirty="0"/>
              <a:t>@</a:t>
            </a:r>
            <a:r>
              <a:rPr lang="en-US" dirty="0" err="1"/>
              <a:t>dbaranowskiSTL</a:t>
            </a:r>
            <a:endParaRPr lang="en-US" dirty="0"/>
          </a:p>
          <a:p>
            <a:pPr marL="1427163" lvl="0"/>
            <a:r>
              <a:rPr lang="en-US" b="1" dirty="0"/>
              <a:t>Website: </a:t>
            </a:r>
            <a:r>
              <a:rPr lang="en-US" dirty="0"/>
              <a:t>archstl.org/stewardship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6842" y="1019496"/>
            <a:ext cx="474224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Spirituality of Giving</a:t>
            </a:r>
          </a:p>
        </p:txBody>
      </p:sp>
    </p:spTree>
    <p:extLst>
      <p:ext uri="{BB962C8B-B14F-4D97-AF65-F5344CB8AC3E}">
        <p14:creationId xmlns:p14="http://schemas.microsoft.com/office/powerpoint/2010/main" val="26919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0100_LOAVESFISHES_PPT_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5063" y="602165"/>
            <a:ext cx="872768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Parish Stewardship Best Practices</a:t>
            </a:r>
            <a:endParaRPr lang="en-US" b="1" u="sng" dirty="0"/>
          </a:p>
          <a:p>
            <a:pPr algn="ctr"/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Increased Offertory Programs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Electronic Offertory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Envelopes – Custom Graphics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Children’s Envelopes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Visitor’s Envelopes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Pass Large Offertory Basket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0100_LOAVESFISHES_PPT_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5063" y="483219"/>
            <a:ext cx="872768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Talk More Frequently About Giving as a Matter of Faith</a:t>
            </a:r>
          </a:p>
          <a:p>
            <a:pPr algn="ctr"/>
            <a:endParaRPr lang="en-US" b="1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Many people think all priests do is talk about money when most don’t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People confuse “fund-raising” requests with parish offertory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Talk in terms of “advancing the mission of the parish” instead of “paying the bills”  (University of Notre Dame study on Catholic Giving)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Help parishioners contact offertory to parish ministry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Communicate once per month in all forms of parish communication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0100_LOAVESFISHES_PPT_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5063" y="327102"/>
            <a:ext cx="872768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Parish “Generosity” Best Practices</a:t>
            </a:r>
          </a:p>
          <a:p>
            <a:pPr algn="ctr"/>
            <a:endParaRPr lang="en-US" b="1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Priest is first one to put offertory envelope in the offertory basket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Parish Tithing Committee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Promote personal tithing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Start Personal Finance ministry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Catholic Values Investing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Parish Grade School “Tithing Friday</a:t>
            </a:r>
            <a:r>
              <a:rPr lang="en-US" smtClean="0"/>
              <a:t>”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0100_LOAVESFISHES_PPT_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05883" y="81775"/>
            <a:ext cx="79322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Stewardship Prayer – “I Am</a:t>
            </a:r>
            <a:r>
              <a:rPr lang="en-US" b="1" u="sng" dirty="0" smtClean="0"/>
              <a:t>”</a:t>
            </a:r>
            <a:endParaRPr lang="en-US" sz="900" dirty="0"/>
          </a:p>
          <a:p>
            <a:pPr algn="ctr"/>
            <a:endParaRPr lang="en-US" sz="900" dirty="0"/>
          </a:p>
          <a:p>
            <a:pPr algn="ctr"/>
            <a:r>
              <a:rPr lang="en-US" dirty="0"/>
              <a:t>My parish is composed of people like me.</a:t>
            </a:r>
          </a:p>
          <a:p>
            <a:pPr algn="ctr"/>
            <a:r>
              <a:rPr lang="en-US" dirty="0"/>
              <a:t>I help make it what it is.</a:t>
            </a:r>
          </a:p>
          <a:p>
            <a:pPr algn="ctr"/>
            <a:r>
              <a:rPr lang="en-US" dirty="0"/>
              <a:t>It will be friendly, if I am.</a:t>
            </a:r>
          </a:p>
          <a:p>
            <a:pPr algn="ctr"/>
            <a:r>
              <a:rPr lang="en-US" dirty="0"/>
              <a:t>It will be holy, if I am.</a:t>
            </a:r>
          </a:p>
          <a:p>
            <a:pPr algn="ctr"/>
            <a:r>
              <a:rPr lang="en-US" dirty="0"/>
              <a:t>Its pews will be filled, if I help fill them.</a:t>
            </a:r>
          </a:p>
          <a:p>
            <a:pPr algn="ctr"/>
            <a:r>
              <a:rPr lang="en-US" dirty="0"/>
              <a:t>It will do great work, if I work.</a:t>
            </a:r>
          </a:p>
          <a:p>
            <a:pPr algn="ctr"/>
            <a:r>
              <a:rPr lang="en-US" dirty="0"/>
              <a:t>It will be prayerful, if I pray.</a:t>
            </a:r>
          </a:p>
          <a:p>
            <a:pPr algn="ctr"/>
            <a:r>
              <a:rPr lang="en-US" dirty="0"/>
              <a:t>It will make generous gifts to many causes, if I am a generous giver.</a:t>
            </a:r>
          </a:p>
          <a:p>
            <a:pPr algn="ctr"/>
            <a:r>
              <a:rPr lang="en-US" dirty="0"/>
              <a:t>It will bring others into worship, if I invite and bring them.</a:t>
            </a:r>
          </a:p>
          <a:p>
            <a:pPr algn="ctr"/>
            <a:r>
              <a:rPr lang="en-US" dirty="0"/>
              <a:t>It will be a parish of loyalty and love, of fearlessness and faith, of compassion, charity and mercy, if I, who make it what it is, am filled with these same things.</a:t>
            </a:r>
          </a:p>
          <a:p>
            <a:pPr algn="ctr"/>
            <a:r>
              <a:rPr lang="en-US" dirty="0"/>
              <a:t>Therefore, with the help of God, I now dedicate myself to the task of being all things that I want my parish to be.</a:t>
            </a:r>
          </a:p>
          <a:p>
            <a:pPr algn="ctr"/>
            <a:r>
              <a:rPr lang="en-US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8386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0100_LOAVESFISHES_PPT_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3024" y="438614"/>
            <a:ext cx="8697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In God We Trust</a:t>
            </a:r>
            <a:endParaRPr lang="en-US" b="1" dirty="0"/>
          </a:p>
          <a:p>
            <a:r>
              <a:rPr lang="en-US" dirty="0"/>
              <a:t> 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Many people have a hard time detaching themselves from money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 need to talk more about the spirituality of giving – starts with trust in God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Many think they “earn” their money; don’t recognize God’s active presence in their life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Generous with </a:t>
            </a:r>
            <a:r>
              <a:rPr lang="en-US" u="sng" dirty="0" smtClean="0"/>
              <a:t>all</a:t>
            </a:r>
            <a:r>
              <a:rPr lang="en-US" dirty="0" smtClean="0"/>
              <a:t> of our gifts; especially the one thing that means the most to you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By sharing </a:t>
            </a:r>
            <a:r>
              <a:rPr lang="en-US" u="sng" dirty="0" smtClean="0"/>
              <a:t>all</a:t>
            </a:r>
            <a:r>
              <a:rPr lang="en-US" dirty="0" smtClean="0"/>
              <a:t> of our gifts we keep God first in everything</a:t>
            </a:r>
            <a:endParaRPr lang="en-US" u="sn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elps us from putting other “gods” before God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Commandment – I am the Lord your God.  You shall have no other gods before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0100_LOAVESFISHES_PPT_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5327" y="661639"/>
            <a:ext cx="86087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Top Priority</a:t>
            </a:r>
          </a:p>
          <a:p>
            <a:pPr algn="ctr"/>
            <a:endParaRPr lang="en-US" b="1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For many people, God and money run “neck and neck” as top priority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People are craving God but unsure or forgot how to start the relationship with Him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People are looking for guidance in handling their money; charitable giving and daily &amp; long term management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 person’s attitude towards money has direct influence on their relationship with God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average Catholic only gives 1% of income to Church and charity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Many Catholics are generous, but not in proportion to what they have been given</a:t>
            </a:r>
            <a:endParaRPr lang="en-US" dirty="0"/>
          </a:p>
          <a:p>
            <a:pPr lvl="0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0100_LOAVESFISHES_PPT_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5327" y="661639"/>
            <a:ext cx="87276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Bible – Financial Guide </a:t>
            </a:r>
            <a:endParaRPr lang="en-US" b="1" dirty="0"/>
          </a:p>
          <a:p>
            <a:r>
              <a:rPr lang="en-US" dirty="0"/>
              <a:t> 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Old and New Testaments give us direction on giving money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“The measure of your own freewill offering shall be in proportion to the blessings the Lord, your God, has bestowed on you.”  Deuteronomy 16:10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“Honor the Lord with your wealth, with first fruits…”  Proverbs 3:9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“For where your treasure will be, there your heart will be also.”  Matthew 6:21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“You cannot serve two masters.  He will hate one and love the other.  You cannot serve God and mammon.”  Matthew 6:25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“Whoever sows sparingly will reap sparingly and whoever sows bountifully will reap bountifully…for God loves a cheerful giver.”  2 Corinthians 9:6-7 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0100_LOAVESFISHES_PPT_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15951" y="572428"/>
            <a:ext cx="851209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 Need to Give</a:t>
            </a:r>
            <a:endParaRPr lang="en-US" b="1" dirty="0"/>
          </a:p>
          <a:p>
            <a:r>
              <a:rPr lang="en-US" dirty="0"/>
              <a:t> 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Giving money is a pillar of our faith, like attending Mass and participating in ministry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God doesn’t need our money; we have a need to give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Why?  Because we are made in God’s image and likeness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God is the biggest “giver” of all time – no one “out-gives” God!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Giving our offertory is a big part of Holy Mass each Sunday: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The priest says, “Pray, brethren that my sacrifice and yours may be acceptable to God, the almighty Father.”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We respond, “May the Lord accept the sacrifice at your hands for the praise and glory of His name, for our good, and for the good of the holy church.”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0100_LOAVESFISHES_PPT_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08156" y="639336"/>
            <a:ext cx="8727688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Personal Stewardship Best Practices with Money</a:t>
            </a:r>
            <a:endParaRPr lang="en-US" b="1" dirty="0"/>
          </a:p>
          <a:p>
            <a:r>
              <a:rPr lang="en-US" dirty="0"/>
              <a:t> 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Catholics have many opportunities to give: offertory, second collections, annual bishop’s appeal, capital campaigns and other Church &amp; community needs</a:t>
            </a:r>
            <a:endParaRPr lang="en-US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 are called to support them all, not pick one over the other</a:t>
            </a:r>
            <a:endParaRPr lang="en-US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Help people be better stewards of all their money; plan your giving on annual basis</a:t>
            </a:r>
            <a:endParaRPr lang="en-US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My Catholic Giving Guide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Dave Ramsey Financial Peace University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Legacy Planning Seminar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Tithing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“When faith does not reach the pocket, it is not genuine faith.”  Pope Francis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334627"/>
              </p:ext>
            </p:extLst>
          </p:nvPr>
        </p:nvGraphicFramePr>
        <p:xfrm>
          <a:off x="2750611" y="158736"/>
          <a:ext cx="3882664" cy="498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743547" imgH="7372156" progId="AcroExch.Document.DC">
                  <p:embed/>
                </p:oleObj>
              </mc:Choice>
              <mc:Fallback>
                <p:oleObj name="Acrobat Document" r:id="rId3" imgW="5743547" imgH="737215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0611" y="158736"/>
                        <a:ext cx="3882664" cy="4984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69130"/>
              </p:ext>
            </p:extLst>
          </p:nvPr>
        </p:nvGraphicFramePr>
        <p:xfrm>
          <a:off x="2913682" y="114319"/>
          <a:ext cx="3828082" cy="491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5743547" imgH="7372156" progId="AcroExch.Document.DC">
                  <p:embed/>
                </p:oleObj>
              </mc:Choice>
              <mc:Fallback>
                <p:oleObj name="Acrobat Document" r:id="rId3" imgW="5743547" imgH="737215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3682" y="114319"/>
                        <a:ext cx="3828082" cy="491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3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980100_LOAVESFISHES_PPT_169 [Read-Only]" id="{93337424-35FD-4FCA-B036-921F75C4BA81}" vid="{A8A79BC3-AB1D-4828-B940-DED6E7452B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L+F 16to9 template</Template>
  <TotalTime>167</TotalTime>
  <Words>425</Words>
  <Application>Microsoft Office PowerPoint</Application>
  <PresentationFormat>On-screen Show (16:9)</PresentationFormat>
  <Paragraphs>90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Our Sunday Visitor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Stewart, Tracy</dc:creator>
  <cp:lastModifiedBy>Stewart, Tracy</cp:lastModifiedBy>
  <cp:revision>22</cp:revision>
  <cp:lastPrinted>2017-11-02T19:25:01Z</cp:lastPrinted>
  <dcterms:created xsi:type="dcterms:W3CDTF">2016-12-15T14:31:19Z</dcterms:created>
  <dcterms:modified xsi:type="dcterms:W3CDTF">2017-11-10T18:47:56Z</dcterms:modified>
</cp:coreProperties>
</file>